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8" r:id="rId12"/>
    <p:sldId id="272" r:id="rId13"/>
    <p:sldId id="273" r:id="rId14"/>
    <p:sldId id="267" r:id="rId15"/>
    <p:sldId id="266"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33"/>
  </p:normalViewPr>
  <p:slideViewPr>
    <p:cSldViewPr snapToGrid="0" snapToObjects="1">
      <p:cViewPr varScale="1">
        <p:scale>
          <a:sx n="112" d="100"/>
          <a:sy n="112"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FCD704-D245-7946-807F-15D6845B1B4E}" type="datetimeFigureOut">
              <a:rPr lang="en-US" smtClean="0"/>
              <a:t>5/22/21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CA8DE-6A02-224F-A257-F3F09A09BD22}" type="slidenum">
              <a:rPr lang="en-US" smtClean="0"/>
              <a:t>‹#›</a:t>
            </a:fld>
            <a:endParaRPr lang="en-US"/>
          </a:p>
        </p:txBody>
      </p:sp>
    </p:spTree>
    <p:extLst>
      <p:ext uri="{BB962C8B-B14F-4D97-AF65-F5344CB8AC3E}">
        <p14:creationId xmlns:p14="http://schemas.microsoft.com/office/powerpoint/2010/main" val="2180942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5C0AC-6E47-BB4A-8CE5-F53F34EDA65F}" type="slidenum">
              <a:rPr lang="en-US" smtClean="0"/>
              <a:t>6</a:t>
            </a:fld>
            <a:endParaRPr lang="en-US"/>
          </a:p>
        </p:txBody>
      </p:sp>
    </p:spTree>
    <p:extLst>
      <p:ext uri="{BB962C8B-B14F-4D97-AF65-F5344CB8AC3E}">
        <p14:creationId xmlns:p14="http://schemas.microsoft.com/office/powerpoint/2010/main" val="339046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2827164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454131D-901A-404C-8DA1-CC4D529A61B7}" type="datetimeFigureOut">
              <a:rPr lang="en-US" smtClean="0"/>
              <a:t>5/22/21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3512444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2268309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63196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1414979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1563235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1744971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2331086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579218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171019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2921307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454131D-901A-404C-8DA1-CC4D529A61B7}" type="datetimeFigureOut">
              <a:rPr lang="en-US" smtClean="0"/>
              <a:t>5/22/21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30371113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454131D-901A-404C-8DA1-CC4D529A61B7}" type="datetimeFigureOut">
              <a:rPr lang="en-US" smtClean="0"/>
              <a:t>5/22/21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2919398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3173059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2107409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E454131D-901A-404C-8DA1-CC4D529A61B7}" type="datetimeFigureOut">
              <a:rPr lang="en-US" smtClean="0"/>
              <a:t>5/22/21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116436409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E454131D-901A-404C-8DA1-CC4D529A61B7}" type="datetimeFigureOut">
              <a:rPr lang="en-US" smtClean="0"/>
              <a:t>5/22/21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F799CD-E6EE-CE45-B3EE-E73AB11E5E5B}" type="slidenum">
              <a:rPr lang="en-US" smtClean="0"/>
              <a:t>‹#›</a:t>
            </a:fld>
            <a:endParaRPr lang="en-US"/>
          </a:p>
        </p:txBody>
      </p:sp>
    </p:spTree>
    <p:extLst>
      <p:ext uri="{BB962C8B-B14F-4D97-AF65-F5344CB8AC3E}">
        <p14:creationId xmlns:p14="http://schemas.microsoft.com/office/powerpoint/2010/main" val="1119709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454131D-901A-404C-8DA1-CC4D529A61B7}" type="datetimeFigureOut">
              <a:rPr lang="en-US" smtClean="0"/>
              <a:t>5/22/21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F799CD-E6EE-CE45-B3EE-E73AB11E5E5B}" type="slidenum">
              <a:rPr lang="en-US" smtClean="0"/>
              <a:t>‹#›</a:t>
            </a:fld>
            <a:endParaRPr lang="en-US"/>
          </a:p>
        </p:txBody>
      </p:sp>
    </p:spTree>
    <p:extLst>
      <p:ext uri="{BB962C8B-B14F-4D97-AF65-F5344CB8AC3E}">
        <p14:creationId xmlns:p14="http://schemas.microsoft.com/office/powerpoint/2010/main" val="3534839480"/>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03AE-D45F-8F41-B569-B05DCE96EF7E}"/>
              </a:ext>
            </a:extLst>
          </p:cNvPr>
          <p:cNvSpPr>
            <a:spLocks noGrp="1"/>
          </p:cNvSpPr>
          <p:nvPr>
            <p:ph type="ctrTitle"/>
          </p:nvPr>
        </p:nvSpPr>
        <p:spPr>
          <a:xfrm>
            <a:off x="334708" y="424965"/>
            <a:ext cx="7816833" cy="2241395"/>
          </a:xfrm>
        </p:spPr>
        <p:txBody>
          <a:bodyPr>
            <a:normAutofit fontScale="90000"/>
            <a:scene3d>
              <a:camera prst="orthographicFront"/>
              <a:lightRig rig="threePt" dir="t"/>
            </a:scene3d>
            <a:sp3d extrusionH="57150">
              <a:bevelT w="38100" h="38100" prst="relaxedInset"/>
            </a:sp3d>
          </a:bodyPr>
          <a:lstStyle/>
          <a:p>
            <a:r>
              <a:rPr lang="en-US" dirty="0">
                <a:effectLst>
                  <a:outerShdw blurRad="50800" dist="50800" dir="5400000" algn="ctr" rotWithShape="0">
                    <a:srgbClr val="000000">
                      <a:alpha val="43137"/>
                    </a:srgbClr>
                  </a:outerShdw>
                </a:effectLst>
              </a:rPr>
              <a:t>Rice Leaf Diseases Detection</a:t>
            </a:r>
          </a:p>
        </p:txBody>
      </p:sp>
      <p:sp>
        <p:nvSpPr>
          <p:cNvPr id="3" name="Subtitle 2">
            <a:extLst>
              <a:ext uri="{FF2B5EF4-FFF2-40B4-BE49-F238E27FC236}">
                <a16:creationId xmlns:a16="http://schemas.microsoft.com/office/drawing/2014/main" id="{5CCA3FCE-DEEA-FA4B-9DE5-A22840961C9D}"/>
              </a:ext>
            </a:extLst>
          </p:cNvPr>
          <p:cNvSpPr>
            <a:spLocks noGrp="1"/>
          </p:cNvSpPr>
          <p:nvPr>
            <p:ph type="subTitle" idx="1"/>
          </p:nvPr>
        </p:nvSpPr>
        <p:spPr>
          <a:xfrm>
            <a:off x="334708" y="3017487"/>
            <a:ext cx="9144000" cy="2998459"/>
          </a:xfrm>
        </p:spPr>
        <p:txBody>
          <a:bodyPr>
            <a:normAutofit/>
          </a:bodyPr>
          <a:lstStyle/>
          <a:p>
            <a:pPr algn="l"/>
            <a:r>
              <a:rPr lang="en-US" dirty="0">
                <a:solidFill>
                  <a:schemeClr val="tx1"/>
                </a:solidFill>
              </a:rPr>
              <a:t>Project Id:- PRCP-1001-RiceLeaf </a:t>
            </a:r>
          </a:p>
          <a:p>
            <a:pPr algn="l"/>
            <a:r>
              <a:rPr lang="en-US" dirty="0">
                <a:solidFill>
                  <a:schemeClr val="tx1"/>
                </a:solidFill>
              </a:rPr>
              <a:t>Project Team Id:- 1107</a:t>
            </a:r>
          </a:p>
          <a:p>
            <a:pPr algn="l"/>
            <a:endParaRPr lang="en-US" b="1" dirty="0">
              <a:solidFill>
                <a:schemeClr val="tx1"/>
              </a:solidFill>
            </a:endParaRPr>
          </a:p>
          <a:p>
            <a:pPr algn="l"/>
            <a:r>
              <a:rPr lang="en-US" b="1" dirty="0">
                <a:solidFill>
                  <a:schemeClr val="tx1"/>
                </a:solidFill>
              </a:rPr>
              <a:t>Team Members:-</a:t>
            </a:r>
          </a:p>
          <a:p>
            <a:pPr algn="l"/>
            <a:endParaRPr lang="en-US" sz="2000" dirty="0">
              <a:solidFill>
                <a:schemeClr val="tx1"/>
              </a:solidFill>
            </a:endParaRPr>
          </a:p>
          <a:p>
            <a:pPr algn="l"/>
            <a:r>
              <a:rPr lang="en-US" sz="2000" dirty="0">
                <a:solidFill>
                  <a:schemeClr val="tx1"/>
                </a:solidFill>
              </a:rPr>
              <a:t>Ayush Mehta</a:t>
            </a:r>
          </a:p>
          <a:p>
            <a:pPr algn="l"/>
            <a:r>
              <a:rPr lang="en-US" sz="2000" dirty="0">
                <a:solidFill>
                  <a:schemeClr val="tx1"/>
                </a:solidFill>
              </a:rPr>
              <a:t>Ali Hasan</a:t>
            </a:r>
          </a:p>
          <a:p>
            <a:pPr algn="l"/>
            <a:endParaRPr lang="en-US" dirty="0"/>
          </a:p>
          <a:p>
            <a:endParaRPr lang="en-US" dirty="0"/>
          </a:p>
        </p:txBody>
      </p:sp>
      <p:pic>
        <p:nvPicPr>
          <p:cNvPr id="19" name="Picture 18">
            <a:extLst>
              <a:ext uri="{FF2B5EF4-FFF2-40B4-BE49-F238E27FC236}">
                <a16:creationId xmlns:a16="http://schemas.microsoft.com/office/drawing/2014/main" id="{3834C471-1A19-024D-AA85-69DC8554F9D6}"/>
              </a:ext>
            </a:extLst>
          </p:cNvPr>
          <p:cNvPicPr>
            <a:picLocks noChangeAspect="1"/>
          </p:cNvPicPr>
          <p:nvPr/>
        </p:nvPicPr>
        <p:blipFill>
          <a:blip r:embed="rId2"/>
          <a:stretch>
            <a:fillRect/>
          </a:stretch>
        </p:blipFill>
        <p:spPr>
          <a:xfrm>
            <a:off x="8151541" y="724796"/>
            <a:ext cx="1994758" cy="1941564"/>
          </a:xfrm>
          <a:prstGeom prst="rect">
            <a:avLst/>
          </a:prstGeom>
        </p:spPr>
      </p:pic>
      <p:sp>
        <p:nvSpPr>
          <p:cNvPr id="4" name="TextBox 3">
            <a:extLst>
              <a:ext uri="{FF2B5EF4-FFF2-40B4-BE49-F238E27FC236}">
                <a16:creationId xmlns:a16="http://schemas.microsoft.com/office/drawing/2014/main" id="{EAABCBF7-69EC-6143-8789-77F6861F3C12}"/>
              </a:ext>
            </a:extLst>
          </p:cNvPr>
          <p:cNvSpPr txBox="1"/>
          <p:nvPr/>
        </p:nvSpPr>
        <p:spPr>
          <a:xfrm>
            <a:off x="-991673" y="321972"/>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4C98E997-DDB2-5143-AD4E-0849C917B376}"/>
              </a:ext>
            </a:extLst>
          </p:cNvPr>
          <p:cNvPicPr>
            <a:picLocks noChangeAspect="1"/>
          </p:cNvPicPr>
          <p:nvPr/>
        </p:nvPicPr>
        <p:blipFill>
          <a:blip r:embed="rId3"/>
          <a:stretch>
            <a:fillRect/>
          </a:stretch>
        </p:blipFill>
        <p:spPr>
          <a:xfrm>
            <a:off x="7773158" y="2966191"/>
            <a:ext cx="2751521" cy="1382159"/>
          </a:xfrm>
          <a:prstGeom prst="rect">
            <a:avLst/>
          </a:prstGeom>
        </p:spPr>
      </p:pic>
      <p:pic>
        <p:nvPicPr>
          <p:cNvPr id="8" name="Picture 7">
            <a:extLst>
              <a:ext uri="{FF2B5EF4-FFF2-40B4-BE49-F238E27FC236}">
                <a16:creationId xmlns:a16="http://schemas.microsoft.com/office/drawing/2014/main" id="{BA0BB706-87C4-5D45-8472-EE5F4C0716F2}"/>
              </a:ext>
            </a:extLst>
          </p:cNvPr>
          <p:cNvPicPr>
            <a:picLocks noChangeAspect="1"/>
          </p:cNvPicPr>
          <p:nvPr/>
        </p:nvPicPr>
        <p:blipFill>
          <a:blip r:embed="rId4"/>
          <a:stretch>
            <a:fillRect/>
          </a:stretch>
        </p:blipFill>
        <p:spPr>
          <a:xfrm>
            <a:off x="7773158" y="4619398"/>
            <a:ext cx="2751521" cy="1382159"/>
          </a:xfrm>
          <a:prstGeom prst="rect">
            <a:avLst/>
          </a:prstGeom>
        </p:spPr>
      </p:pic>
    </p:spTree>
    <p:extLst>
      <p:ext uri="{BB962C8B-B14F-4D97-AF65-F5344CB8AC3E}">
        <p14:creationId xmlns:p14="http://schemas.microsoft.com/office/powerpoint/2010/main" val="96927169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7B7E-F13A-0E4F-87CB-0D095886762B}"/>
              </a:ext>
            </a:extLst>
          </p:cNvPr>
          <p:cNvSpPr>
            <a:spLocks noGrp="1"/>
          </p:cNvSpPr>
          <p:nvPr>
            <p:ph type="title"/>
          </p:nvPr>
        </p:nvSpPr>
        <p:spPr>
          <a:xfrm>
            <a:off x="838200" y="309805"/>
            <a:ext cx="10515600" cy="1325563"/>
          </a:xfrm>
        </p:spPr>
        <p:txBody>
          <a:bodyPr>
            <a:normAutofit/>
          </a:bodyPr>
          <a:lstStyle/>
          <a:p>
            <a:r>
              <a:rPr lang="en-IN" sz="2800" dirty="0"/>
              <a:t>3.Fully-connected layers</a:t>
            </a:r>
            <a:endParaRPr lang="en-US" sz="2800" dirty="0"/>
          </a:p>
        </p:txBody>
      </p:sp>
      <p:sp>
        <p:nvSpPr>
          <p:cNvPr id="3" name="Content Placeholder 2">
            <a:extLst>
              <a:ext uri="{FF2B5EF4-FFF2-40B4-BE49-F238E27FC236}">
                <a16:creationId xmlns:a16="http://schemas.microsoft.com/office/drawing/2014/main" id="{7D4F7CDF-75BA-6341-9AFC-BB21588F5472}"/>
              </a:ext>
            </a:extLst>
          </p:cNvPr>
          <p:cNvSpPr>
            <a:spLocks noGrp="1"/>
          </p:cNvSpPr>
          <p:nvPr>
            <p:ph idx="1"/>
          </p:nvPr>
        </p:nvSpPr>
        <p:spPr>
          <a:xfrm>
            <a:off x="838200" y="1033889"/>
            <a:ext cx="5257800" cy="5378062"/>
          </a:xfrm>
        </p:spPr>
        <p:txBody>
          <a:bodyPr>
            <a:normAutofit lnSpcReduction="10000"/>
          </a:bodyPr>
          <a:lstStyle/>
          <a:p>
            <a:r>
              <a:rPr lang="en-IN" sz="2000" dirty="0"/>
              <a:t>The Fully Connected (FC) layer consists of the weights and biases along with the neurons and is used to connect the neurons between two different layers. These layers are usually placed before the output layer and form the last few layers of a CNN Architecture.</a:t>
            </a:r>
          </a:p>
          <a:p>
            <a:endParaRPr lang="en-IN" sz="2000" dirty="0"/>
          </a:p>
          <a:p>
            <a:endParaRPr lang="en-IN" sz="2000" dirty="0"/>
          </a:p>
          <a:p>
            <a:endParaRPr lang="en-IN" sz="2000" dirty="0"/>
          </a:p>
          <a:p>
            <a:endParaRPr lang="en-IN" sz="2000" dirty="0"/>
          </a:p>
          <a:p>
            <a:pPr marL="0" indent="0">
              <a:buNone/>
            </a:pPr>
            <a:endParaRPr lang="en-IN" sz="2000" dirty="0"/>
          </a:p>
          <a:p>
            <a:r>
              <a:rPr lang="en-IN" sz="2000" dirty="0"/>
              <a:t>In this, the input image from the previous layers are flattened and fed to the FC layer.</a:t>
            </a:r>
          </a:p>
          <a:p>
            <a:pPr marL="0" indent="0">
              <a:buNone/>
            </a:pPr>
            <a:endParaRPr lang="en-IN" sz="2000" dirty="0"/>
          </a:p>
        </p:txBody>
      </p:sp>
      <p:pic>
        <p:nvPicPr>
          <p:cNvPr id="5" name="Picture 4">
            <a:extLst>
              <a:ext uri="{FF2B5EF4-FFF2-40B4-BE49-F238E27FC236}">
                <a16:creationId xmlns:a16="http://schemas.microsoft.com/office/drawing/2014/main" id="{F920884A-6801-C64B-910B-12666D822D02}"/>
              </a:ext>
            </a:extLst>
          </p:cNvPr>
          <p:cNvPicPr>
            <a:picLocks noChangeAspect="1"/>
          </p:cNvPicPr>
          <p:nvPr/>
        </p:nvPicPr>
        <p:blipFill>
          <a:blip r:embed="rId2"/>
          <a:stretch>
            <a:fillRect/>
          </a:stretch>
        </p:blipFill>
        <p:spPr>
          <a:xfrm>
            <a:off x="6233219" y="1219200"/>
            <a:ext cx="5379657" cy="3125835"/>
          </a:xfrm>
          <a:prstGeom prst="rect">
            <a:avLst/>
          </a:prstGeom>
        </p:spPr>
      </p:pic>
      <p:pic>
        <p:nvPicPr>
          <p:cNvPr id="7" name="Picture 6">
            <a:extLst>
              <a:ext uri="{FF2B5EF4-FFF2-40B4-BE49-F238E27FC236}">
                <a16:creationId xmlns:a16="http://schemas.microsoft.com/office/drawing/2014/main" id="{1528EA3D-0EB0-2444-B2D8-63BA34100763}"/>
              </a:ext>
            </a:extLst>
          </p:cNvPr>
          <p:cNvPicPr>
            <a:picLocks noChangeAspect="1"/>
          </p:cNvPicPr>
          <p:nvPr/>
        </p:nvPicPr>
        <p:blipFill>
          <a:blip r:embed="rId3"/>
          <a:stretch>
            <a:fillRect/>
          </a:stretch>
        </p:blipFill>
        <p:spPr>
          <a:xfrm>
            <a:off x="6233219" y="4775200"/>
            <a:ext cx="2966537" cy="1860080"/>
          </a:xfrm>
          <a:prstGeom prst="rect">
            <a:avLst/>
          </a:prstGeom>
        </p:spPr>
      </p:pic>
    </p:spTree>
    <p:extLst>
      <p:ext uri="{BB962C8B-B14F-4D97-AF65-F5344CB8AC3E}">
        <p14:creationId xmlns:p14="http://schemas.microsoft.com/office/powerpoint/2010/main" val="33623688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05A9-140E-AA40-B761-A7BA010DED31}"/>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BAB507DD-0F10-1B4B-A9F4-6DBBB811DC3D}"/>
              </a:ext>
            </a:extLst>
          </p:cNvPr>
          <p:cNvSpPr>
            <a:spLocks noGrp="1"/>
          </p:cNvSpPr>
          <p:nvPr>
            <p:ph idx="1"/>
          </p:nvPr>
        </p:nvSpPr>
        <p:spPr>
          <a:xfrm>
            <a:off x="838200" y="1825625"/>
            <a:ext cx="4238297" cy="4330476"/>
          </a:xfrm>
        </p:spPr>
        <p:txBody>
          <a:bodyPr>
            <a:normAutofit lnSpcReduction="10000"/>
          </a:bodyPr>
          <a:lstStyle/>
          <a:p>
            <a:r>
              <a:rPr lang="en-US" dirty="0"/>
              <a:t>The dataset contains images of rice leaf. </a:t>
            </a:r>
          </a:p>
          <a:p>
            <a:r>
              <a:rPr lang="en-US" dirty="0"/>
              <a:t>There are three classes/diseases: </a:t>
            </a:r>
            <a:r>
              <a:rPr lang="en-US" b="1" dirty="0"/>
              <a:t>Bacterial leaf blight</a:t>
            </a:r>
            <a:r>
              <a:rPr lang="en-US" dirty="0"/>
              <a:t>, </a:t>
            </a:r>
            <a:r>
              <a:rPr lang="en-US" b="1" dirty="0"/>
              <a:t>Brown spot</a:t>
            </a:r>
            <a:r>
              <a:rPr lang="en-US" dirty="0"/>
              <a:t>, and </a:t>
            </a:r>
            <a:r>
              <a:rPr lang="en-US" b="1" dirty="0"/>
              <a:t>Leaf smut</a:t>
            </a:r>
            <a:r>
              <a:rPr lang="en-US" dirty="0"/>
              <a:t>, each having 40 images. </a:t>
            </a:r>
          </a:p>
          <a:p>
            <a:r>
              <a:rPr lang="en-US" dirty="0"/>
              <a:t>The format of all images are jpg.</a:t>
            </a:r>
          </a:p>
          <a:p>
            <a:r>
              <a:rPr lang="en-US" dirty="0"/>
              <a:t>The number of data in dataset were less so to increase the number of images we have use </a:t>
            </a:r>
            <a:r>
              <a:rPr lang="en-US" b="1" dirty="0"/>
              <a:t>data augmentation</a:t>
            </a:r>
            <a:r>
              <a:rPr lang="en-US" dirty="0"/>
              <a:t>.</a:t>
            </a:r>
          </a:p>
        </p:txBody>
      </p:sp>
      <p:pic>
        <p:nvPicPr>
          <p:cNvPr id="6" name="Picture 5">
            <a:extLst>
              <a:ext uri="{FF2B5EF4-FFF2-40B4-BE49-F238E27FC236}">
                <a16:creationId xmlns:a16="http://schemas.microsoft.com/office/drawing/2014/main" id="{4A4E9D1D-AC8B-774D-BCAF-8E46F554CA80}"/>
              </a:ext>
            </a:extLst>
          </p:cNvPr>
          <p:cNvPicPr>
            <a:picLocks noChangeAspect="1"/>
          </p:cNvPicPr>
          <p:nvPr/>
        </p:nvPicPr>
        <p:blipFill>
          <a:blip r:embed="rId2"/>
          <a:stretch>
            <a:fillRect/>
          </a:stretch>
        </p:blipFill>
        <p:spPr>
          <a:xfrm>
            <a:off x="5465372" y="620117"/>
            <a:ext cx="2292731" cy="2712234"/>
          </a:xfrm>
          <a:prstGeom prst="rect">
            <a:avLst/>
          </a:prstGeom>
        </p:spPr>
      </p:pic>
      <p:pic>
        <p:nvPicPr>
          <p:cNvPr id="8" name="Picture 7">
            <a:extLst>
              <a:ext uri="{FF2B5EF4-FFF2-40B4-BE49-F238E27FC236}">
                <a16:creationId xmlns:a16="http://schemas.microsoft.com/office/drawing/2014/main" id="{27865FD9-0776-244E-8E5F-F1038754E165}"/>
              </a:ext>
            </a:extLst>
          </p:cNvPr>
          <p:cNvPicPr>
            <a:picLocks noChangeAspect="1"/>
          </p:cNvPicPr>
          <p:nvPr/>
        </p:nvPicPr>
        <p:blipFill>
          <a:blip r:embed="rId3"/>
          <a:stretch>
            <a:fillRect/>
          </a:stretch>
        </p:blipFill>
        <p:spPr>
          <a:xfrm>
            <a:off x="7952540" y="620117"/>
            <a:ext cx="2292731" cy="2712234"/>
          </a:xfrm>
          <a:prstGeom prst="rect">
            <a:avLst/>
          </a:prstGeom>
        </p:spPr>
      </p:pic>
      <p:pic>
        <p:nvPicPr>
          <p:cNvPr id="10" name="Picture 9">
            <a:extLst>
              <a:ext uri="{FF2B5EF4-FFF2-40B4-BE49-F238E27FC236}">
                <a16:creationId xmlns:a16="http://schemas.microsoft.com/office/drawing/2014/main" id="{92B2211D-E7BE-AE4E-8FEA-457A490D9072}"/>
              </a:ext>
            </a:extLst>
          </p:cNvPr>
          <p:cNvPicPr>
            <a:picLocks noChangeAspect="1"/>
          </p:cNvPicPr>
          <p:nvPr/>
        </p:nvPicPr>
        <p:blipFill>
          <a:blip r:embed="rId4"/>
          <a:stretch>
            <a:fillRect/>
          </a:stretch>
        </p:blipFill>
        <p:spPr>
          <a:xfrm>
            <a:off x="7952539" y="3527479"/>
            <a:ext cx="2292731" cy="2712234"/>
          </a:xfrm>
          <a:prstGeom prst="rect">
            <a:avLst/>
          </a:prstGeom>
        </p:spPr>
      </p:pic>
    </p:spTree>
    <p:extLst>
      <p:ext uri="{BB962C8B-B14F-4D97-AF65-F5344CB8AC3E}">
        <p14:creationId xmlns:p14="http://schemas.microsoft.com/office/powerpoint/2010/main" val="32703779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8599A-EBCE-2249-8A3C-4371ED7ED93A}"/>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9A4B4A87-2D16-E545-906C-2B6270E20783}"/>
              </a:ext>
            </a:extLst>
          </p:cNvPr>
          <p:cNvSpPr>
            <a:spLocks noGrp="1"/>
          </p:cNvSpPr>
          <p:nvPr>
            <p:ph idx="1"/>
          </p:nvPr>
        </p:nvSpPr>
        <p:spPr>
          <a:xfrm>
            <a:off x="646111" y="1401277"/>
            <a:ext cx="5828261" cy="4894420"/>
          </a:xfrm>
        </p:spPr>
        <p:txBody>
          <a:bodyPr>
            <a:normAutofit fontScale="92500" lnSpcReduction="10000"/>
          </a:bodyPr>
          <a:lstStyle/>
          <a:p>
            <a:pPr fontAlgn="base"/>
            <a:r>
              <a:rPr lang="en-IN" dirty="0"/>
              <a:t>Image data augmentation is a technique that can be used to artificially expand the size of a training dataset by creating modified versions of images in the dataset.</a:t>
            </a:r>
          </a:p>
          <a:p>
            <a:r>
              <a:rPr lang="en-IN" dirty="0"/>
              <a:t>Training deep learning neural network models on more data can result in more skillful models, and the augmentation techniques can create variations of the images that can improve the ability of the fit models to generalize what they have learned to new images.</a:t>
            </a:r>
          </a:p>
          <a:p>
            <a:r>
              <a:rPr lang="en-IN" dirty="0"/>
              <a:t>The Keras deep learning neural network library provides the capability to fit models using image data augmentation via the </a:t>
            </a:r>
            <a:r>
              <a:rPr lang="en-IN" i="1" dirty="0"/>
              <a:t>ImageDataGenerator</a:t>
            </a:r>
            <a:r>
              <a:rPr lang="en-IN" dirty="0"/>
              <a:t> class.</a:t>
            </a:r>
            <a:br>
              <a:rPr lang="en-IN" dirty="0"/>
            </a:br>
            <a:endParaRPr lang="en-US" dirty="0"/>
          </a:p>
        </p:txBody>
      </p:sp>
      <p:pic>
        <p:nvPicPr>
          <p:cNvPr id="5" name="Picture 4">
            <a:extLst>
              <a:ext uri="{FF2B5EF4-FFF2-40B4-BE49-F238E27FC236}">
                <a16:creationId xmlns:a16="http://schemas.microsoft.com/office/drawing/2014/main" id="{EB8E5C51-6DD9-9944-9984-6ABA873B1AB9}"/>
              </a:ext>
            </a:extLst>
          </p:cNvPr>
          <p:cNvPicPr>
            <a:picLocks noChangeAspect="1"/>
          </p:cNvPicPr>
          <p:nvPr/>
        </p:nvPicPr>
        <p:blipFill>
          <a:blip r:embed="rId2"/>
          <a:stretch>
            <a:fillRect/>
          </a:stretch>
        </p:blipFill>
        <p:spPr>
          <a:xfrm>
            <a:off x="7165425" y="1401277"/>
            <a:ext cx="3416016" cy="2277344"/>
          </a:xfrm>
          <a:prstGeom prst="rect">
            <a:avLst/>
          </a:prstGeom>
        </p:spPr>
      </p:pic>
    </p:spTree>
    <p:extLst>
      <p:ext uri="{BB962C8B-B14F-4D97-AF65-F5344CB8AC3E}">
        <p14:creationId xmlns:p14="http://schemas.microsoft.com/office/powerpoint/2010/main" val="323760730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4DDB-07AD-1540-988D-57BAB38BF48E}"/>
              </a:ext>
            </a:extLst>
          </p:cNvPr>
          <p:cNvSpPr>
            <a:spLocks noGrp="1"/>
          </p:cNvSpPr>
          <p:nvPr>
            <p:ph type="title"/>
          </p:nvPr>
        </p:nvSpPr>
        <p:spPr>
          <a:xfrm>
            <a:off x="645130" y="200470"/>
            <a:ext cx="9404723" cy="1400530"/>
          </a:xfrm>
        </p:spPr>
        <p:txBody>
          <a:bodyPr/>
          <a:lstStyle/>
          <a:p>
            <a:r>
              <a:rPr lang="en-IN" b="1" dirty="0"/>
              <a:t>Checkpointing Neural Network Models</a:t>
            </a:r>
            <a:br>
              <a:rPr lang="en-IN" b="1" dirty="0"/>
            </a:br>
            <a:endParaRPr lang="en-US" dirty="0"/>
          </a:p>
        </p:txBody>
      </p:sp>
      <p:sp>
        <p:nvSpPr>
          <p:cNvPr id="3" name="Content Placeholder 2">
            <a:extLst>
              <a:ext uri="{FF2B5EF4-FFF2-40B4-BE49-F238E27FC236}">
                <a16:creationId xmlns:a16="http://schemas.microsoft.com/office/drawing/2014/main" id="{32B92C06-BAC3-FB49-AD98-87D9AC7ADB29}"/>
              </a:ext>
            </a:extLst>
          </p:cNvPr>
          <p:cNvSpPr>
            <a:spLocks noGrp="1"/>
          </p:cNvSpPr>
          <p:nvPr>
            <p:ph idx="1"/>
          </p:nvPr>
        </p:nvSpPr>
        <p:spPr>
          <a:xfrm>
            <a:off x="645129" y="1630689"/>
            <a:ext cx="5167091" cy="4901916"/>
          </a:xfrm>
        </p:spPr>
        <p:txBody>
          <a:bodyPr>
            <a:normAutofit/>
          </a:bodyPr>
          <a:lstStyle/>
          <a:p>
            <a:r>
              <a:rPr lang="en-IN" dirty="0"/>
              <a:t>It is an approach where a snapshot of the state of the system is taken in case of system failure. If there is a problem, not all is lost. The checkpoint may be used directly, or used as the starting point for a new run, picking up where it left off.</a:t>
            </a:r>
          </a:p>
          <a:p>
            <a:r>
              <a:rPr lang="en-IN" dirty="0"/>
              <a:t>In our model we have used checkpoint to save the model with the highest validation accuracy.</a:t>
            </a:r>
          </a:p>
          <a:p>
            <a:r>
              <a:rPr lang="en-IN" dirty="0"/>
              <a:t>The flow chart will help you in understanding the functionality of it.</a:t>
            </a:r>
            <a:endParaRPr lang="en-US" dirty="0"/>
          </a:p>
        </p:txBody>
      </p:sp>
      <p:pic>
        <p:nvPicPr>
          <p:cNvPr id="5" name="Picture 4">
            <a:extLst>
              <a:ext uri="{FF2B5EF4-FFF2-40B4-BE49-F238E27FC236}">
                <a16:creationId xmlns:a16="http://schemas.microsoft.com/office/drawing/2014/main" id="{9A4893AA-4248-534B-8344-5BE8AF09AEFB}"/>
              </a:ext>
            </a:extLst>
          </p:cNvPr>
          <p:cNvPicPr>
            <a:picLocks noChangeAspect="1"/>
          </p:cNvPicPr>
          <p:nvPr/>
        </p:nvPicPr>
        <p:blipFill>
          <a:blip r:embed="rId2"/>
          <a:stretch>
            <a:fillRect/>
          </a:stretch>
        </p:blipFill>
        <p:spPr>
          <a:xfrm>
            <a:off x="6711837" y="1601000"/>
            <a:ext cx="4835033" cy="4931605"/>
          </a:xfrm>
          <a:prstGeom prst="rect">
            <a:avLst/>
          </a:prstGeom>
        </p:spPr>
      </p:pic>
    </p:spTree>
    <p:extLst>
      <p:ext uri="{BB962C8B-B14F-4D97-AF65-F5344CB8AC3E}">
        <p14:creationId xmlns:p14="http://schemas.microsoft.com/office/powerpoint/2010/main" val="223465180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C4A1-3DCE-534F-B2AF-D9F86CFCF14D}"/>
              </a:ext>
            </a:extLst>
          </p:cNvPr>
          <p:cNvSpPr>
            <a:spLocks noGrp="1"/>
          </p:cNvSpPr>
          <p:nvPr>
            <p:ph type="title"/>
          </p:nvPr>
        </p:nvSpPr>
        <p:spPr/>
        <p:txBody>
          <a:bodyPr/>
          <a:lstStyle/>
          <a:p>
            <a:r>
              <a:rPr lang="en-US" dirty="0"/>
              <a:t>CNN Architecture </a:t>
            </a:r>
          </a:p>
        </p:txBody>
      </p:sp>
      <p:sp>
        <p:nvSpPr>
          <p:cNvPr id="3" name="Content Placeholder 2">
            <a:extLst>
              <a:ext uri="{FF2B5EF4-FFF2-40B4-BE49-F238E27FC236}">
                <a16:creationId xmlns:a16="http://schemas.microsoft.com/office/drawing/2014/main" id="{F4950E02-2C30-7841-957A-3AE4B46C14B6}"/>
              </a:ext>
            </a:extLst>
          </p:cNvPr>
          <p:cNvSpPr>
            <a:spLocks noGrp="1"/>
          </p:cNvSpPr>
          <p:nvPr>
            <p:ph idx="1"/>
          </p:nvPr>
        </p:nvSpPr>
        <p:spPr/>
        <p:txBody>
          <a:bodyPr>
            <a:normAutofit/>
          </a:bodyPr>
          <a:lstStyle/>
          <a:p>
            <a:r>
              <a:rPr lang="en-US" dirty="0"/>
              <a:t>The model’s architecture consists of two main parts, five convolutional blocks and two fully connected neural network layer.</a:t>
            </a:r>
          </a:p>
          <a:p>
            <a:r>
              <a:rPr lang="en-US" dirty="0"/>
              <a:t>The inputs to this model are 220x220 images.</a:t>
            </a:r>
          </a:p>
          <a:p>
            <a:r>
              <a:rPr lang="en-US" dirty="0"/>
              <a:t>We are using five convolutional layers with one using 32 (3x3) filter, two using 64 (3x3) filter and the other two using 128 (3x3) filter and ReLU as an activation function followed by max pooling layer of pool and dropout.</a:t>
            </a:r>
          </a:p>
          <a:p>
            <a:r>
              <a:rPr lang="en-US" dirty="0"/>
              <a:t>The output of convolutional layer is flattened and sent to first fully connected layer of 1024 neurons followed by ReLU activation, Batch Normalization and Dropout and then to 3 neuron layer with softmax activation function which will give us our output.</a:t>
            </a:r>
          </a:p>
        </p:txBody>
      </p:sp>
    </p:spTree>
    <p:extLst>
      <p:ext uri="{BB962C8B-B14F-4D97-AF65-F5344CB8AC3E}">
        <p14:creationId xmlns:p14="http://schemas.microsoft.com/office/powerpoint/2010/main" val="146839808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CDBD-1F1A-4C43-A6A0-42E67012BE9D}"/>
              </a:ext>
            </a:extLst>
          </p:cNvPr>
          <p:cNvSpPr>
            <a:spLocks noGrp="1"/>
          </p:cNvSpPr>
          <p:nvPr>
            <p:ph type="title"/>
          </p:nvPr>
        </p:nvSpPr>
        <p:spPr>
          <a:xfrm>
            <a:off x="838200" y="0"/>
            <a:ext cx="10515600" cy="1325563"/>
          </a:xfrm>
        </p:spPr>
        <p:txBody>
          <a:bodyPr/>
          <a:lstStyle/>
          <a:p>
            <a:r>
              <a:rPr lang="en-US" dirty="0"/>
              <a:t>Our Model</a:t>
            </a:r>
          </a:p>
        </p:txBody>
      </p:sp>
      <p:pic>
        <p:nvPicPr>
          <p:cNvPr id="5" name="Picture 4">
            <a:extLst>
              <a:ext uri="{FF2B5EF4-FFF2-40B4-BE49-F238E27FC236}">
                <a16:creationId xmlns:a16="http://schemas.microsoft.com/office/drawing/2014/main" id="{0A596736-E4D1-D747-965F-600CE84B19C8}"/>
              </a:ext>
            </a:extLst>
          </p:cNvPr>
          <p:cNvPicPr>
            <a:picLocks noChangeAspect="1"/>
          </p:cNvPicPr>
          <p:nvPr/>
        </p:nvPicPr>
        <p:blipFill>
          <a:blip r:embed="rId2"/>
          <a:stretch>
            <a:fillRect/>
          </a:stretch>
        </p:blipFill>
        <p:spPr>
          <a:xfrm>
            <a:off x="838200" y="788277"/>
            <a:ext cx="7044559" cy="5843276"/>
          </a:xfrm>
          <a:prstGeom prst="rect">
            <a:avLst/>
          </a:prstGeom>
        </p:spPr>
      </p:pic>
    </p:spTree>
    <p:extLst>
      <p:ext uri="{BB962C8B-B14F-4D97-AF65-F5344CB8AC3E}">
        <p14:creationId xmlns:p14="http://schemas.microsoft.com/office/powerpoint/2010/main" val="87055352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B347-5397-C347-BC2C-6717EAB81F86}"/>
              </a:ext>
            </a:extLst>
          </p:cNvPr>
          <p:cNvSpPr>
            <a:spLocks noGrp="1"/>
          </p:cNvSpPr>
          <p:nvPr>
            <p:ph type="title"/>
          </p:nvPr>
        </p:nvSpPr>
        <p:spPr>
          <a:xfrm>
            <a:off x="838200" y="147144"/>
            <a:ext cx="10515600" cy="1325563"/>
          </a:xfrm>
        </p:spPr>
        <p:txBody>
          <a:bodyPr/>
          <a:lstStyle/>
          <a:p>
            <a:pPr algn="ctr"/>
            <a:r>
              <a:rPr lang="en-US" dirty="0"/>
              <a:t>Summarizing the model</a:t>
            </a:r>
          </a:p>
        </p:txBody>
      </p:sp>
      <p:pic>
        <p:nvPicPr>
          <p:cNvPr id="9" name="Picture 8">
            <a:extLst>
              <a:ext uri="{FF2B5EF4-FFF2-40B4-BE49-F238E27FC236}">
                <a16:creationId xmlns:a16="http://schemas.microsoft.com/office/drawing/2014/main" id="{178D21AF-F80B-D546-BB4F-59C050C225E1}"/>
              </a:ext>
            </a:extLst>
          </p:cNvPr>
          <p:cNvPicPr>
            <a:picLocks noChangeAspect="1"/>
          </p:cNvPicPr>
          <p:nvPr/>
        </p:nvPicPr>
        <p:blipFill>
          <a:blip r:embed="rId2"/>
          <a:stretch>
            <a:fillRect/>
          </a:stretch>
        </p:blipFill>
        <p:spPr>
          <a:xfrm>
            <a:off x="5464296" y="1103587"/>
            <a:ext cx="4739121" cy="4866289"/>
          </a:xfrm>
          <a:prstGeom prst="rect">
            <a:avLst/>
          </a:prstGeom>
        </p:spPr>
      </p:pic>
      <p:pic>
        <p:nvPicPr>
          <p:cNvPr id="13" name="Content Placeholder 12">
            <a:extLst>
              <a:ext uri="{FF2B5EF4-FFF2-40B4-BE49-F238E27FC236}">
                <a16:creationId xmlns:a16="http://schemas.microsoft.com/office/drawing/2014/main" id="{5BFC7CF7-79A4-0144-9AC5-399E9D994262}"/>
              </a:ext>
            </a:extLst>
          </p:cNvPr>
          <p:cNvPicPr>
            <a:picLocks noGrp="1" noChangeAspect="1"/>
          </p:cNvPicPr>
          <p:nvPr>
            <p:ph idx="1"/>
          </p:nvPr>
        </p:nvPicPr>
        <p:blipFill>
          <a:blip r:embed="rId3"/>
          <a:stretch>
            <a:fillRect/>
          </a:stretch>
        </p:blipFill>
        <p:spPr>
          <a:xfrm>
            <a:off x="426046" y="1116725"/>
            <a:ext cx="4626096" cy="4195762"/>
          </a:xfrm>
        </p:spPr>
      </p:pic>
    </p:spTree>
    <p:extLst>
      <p:ext uri="{BB962C8B-B14F-4D97-AF65-F5344CB8AC3E}">
        <p14:creationId xmlns:p14="http://schemas.microsoft.com/office/powerpoint/2010/main" val="237982019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B297-AED6-264B-9571-889AF92A537F}"/>
              </a:ext>
            </a:extLst>
          </p:cNvPr>
          <p:cNvSpPr>
            <a:spLocks noGrp="1"/>
          </p:cNvSpPr>
          <p:nvPr>
            <p:ph type="title"/>
          </p:nvPr>
        </p:nvSpPr>
        <p:spPr>
          <a:xfrm>
            <a:off x="838200" y="2707673"/>
            <a:ext cx="10515600" cy="1442654"/>
          </a:xfrm>
        </p:spPr>
        <p:txBody>
          <a:bodyPr>
            <a:normAutofit fontScale="90000"/>
          </a:bodyPr>
          <a:lstStyle/>
          <a:p>
            <a:pPr algn="ctr"/>
            <a:r>
              <a:rPr lang="en-US" sz="9600" dirty="0"/>
              <a:t>Thank You</a:t>
            </a:r>
          </a:p>
        </p:txBody>
      </p:sp>
    </p:spTree>
    <p:extLst>
      <p:ext uri="{BB962C8B-B14F-4D97-AF65-F5344CB8AC3E}">
        <p14:creationId xmlns:p14="http://schemas.microsoft.com/office/powerpoint/2010/main" val="37098060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CA182-E50D-5C40-8571-5329CF167D4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200514D-43FA-7140-8351-29F65B1EBD9F}"/>
              </a:ext>
            </a:extLst>
          </p:cNvPr>
          <p:cNvSpPr>
            <a:spLocks noGrp="1"/>
          </p:cNvSpPr>
          <p:nvPr>
            <p:ph idx="1"/>
          </p:nvPr>
        </p:nvSpPr>
        <p:spPr/>
        <p:txBody>
          <a:bodyPr>
            <a:normAutofit/>
          </a:bodyPr>
          <a:lstStyle/>
          <a:p>
            <a:r>
              <a:rPr lang="en-IN" dirty="0"/>
              <a:t>In developing countries, farming land can be much larger and farmers cannot observe each and every plant, every day. Farmers are unaware of non-native diseases. </a:t>
            </a:r>
          </a:p>
          <a:p>
            <a:r>
              <a:rPr lang="en-IN" dirty="0"/>
              <a:t>The model will help them in detecting which of the diseases the rice leaf has. </a:t>
            </a:r>
          </a:p>
          <a:p>
            <a:r>
              <a:rPr lang="en-IN" dirty="0"/>
              <a:t>To perform Rice </a:t>
            </a:r>
            <a:r>
              <a:rPr lang="en-IN"/>
              <a:t>diseases prediction</a:t>
            </a:r>
            <a:r>
              <a:rPr lang="en-IN" dirty="0"/>
              <a:t>, some basic knowledge on neural network, CNN and image processing is needed.</a:t>
            </a:r>
            <a:endParaRPr lang="en-US" dirty="0"/>
          </a:p>
        </p:txBody>
      </p:sp>
    </p:spTree>
    <p:extLst>
      <p:ext uri="{BB962C8B-B14F-4D97-AF65-F5344CB8AC3E}">
        <p14:creationId xmlns:p14="http://schemas.microsoft.com/office/powerpoint/2010/main" val="75414384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AF3-F180-7B4B-92B9-58B634D8BA1C}"/>
              </a:ext>
            </a:extLst>
          </p:cNvPr>
          <p:cNvSpPr>
            <a:spLocks noGrp="1"/>
          </p:cNvSpPr>
          <p:nvPr>
            <p:ph type="title"/>
          </p:nvPr>
        </p:nvSpPr>
        <p:spPr>
          <a:xfrm>
            <a:off x="838200" y="121690"/>
            <a:ext cx="10515600" cy="1325563"/>
          </a:xfrm>
        </p:spPr>
        <p:txBody>
          <a:bodyPr/>
          <a:lstStyle/>
          <a:p>
            <a:r>
              <a:rPr lang="en-US" dirty="0"/>
              <a:t>Artificial Neural Network (ANN)</a:t>
            </a:r>
          </a:p>
        </p:txBody>
      </p:sp>
      <p:sp>
        <p:nvSpPr>
          <p:cNvPr id="3" name="Content Placeholder 2">
            <a:extLst>
              <a:ext uri="{FF2B5EF4-FFF2-40B4-BE49-F238E27FC236}">
                <a16:creationId xmlns:a16="http://schemas.microsoft.com/office/drawing/2014/main" id="{6CA4B148-18B9-794B-8325-AC4E219DE5EC}"/>
              </a:ext>
            </a:extLst>
          </p:cNvPr>
          <p:cNvSpPr>
            <a:spLocks noGrp="1"/>
          </p:cNvSpPr>
          <p:nvPr>
            <p:ph idx="1"/>
          </p:nvPr>
        </p:nvSpPr>
        <p:spPr>
          <a:xfrm>
            <a:off x="838199" y="1447253"/>
            <a:ext cx="8589579" cy="2693823"/>
          </a:xfrm>
        </p:spPr>
        <p:txBody>
          <a:bodyPr>
            <a:normAutofit/>
          </a:bodyPr>
          <a:lstStyle/>
          <a:p>
            <a:r>
              <a:rPr lang="en-IN" dirty="0"/>
              <a:t>An artificial neural network (ANN) is the piece of a computing system designed to simulate the way the human brain analyses and processes information.</a:t>
            </a:r>
          </a:p>
          <a:p>
            <a:r>
              <a:rPr lang="en-IN" dirty="0"/>
              <a:t>An ANN is based on a collection of connected units or nodes called artificial neuron, which loosely model the neurons in a biological brain.</a:t>
            </a:r>
            <a:endParaRPr lang="en-US" dirty="0"/>
          </a:p>
        </p:txBody>
      </p:sp>
      <p:pic>
        <p:nvPicPr>
          <p:cNvPr id="7" name="Picture 6">
            <a:extLst>
              <a:ext uri="{FF2B5EF4-FFF2-40B4-BE49-F238E27FC236}">
                <a16:creationId xmlns:a16="http://schemas.microsoft.com/office/drawing/2014/main" id="{8D896E46-A933-5140-A0BC-487F7A3660C4}"/>
              </a:ext>
            </a:extLst>
          </p:cNvPr>
          <p:cNvPicPr>
            <a:picLocks noChangeAspect="1"/>
          </p:cNvPicPr>
          <p:nvPr/>
        </p:nvPicPr>
        <p:blipFill>
          <a:blip r:embed="rId2"/>
          <a:stretch>
            <a:fillRect/>
          </a:stretch>
        </p:blipFill>
        <p:spPr>
          <a:xfrm rot="5400000">
            <a:off x="8680230" y="2387053"/>
            <a:ext cx="3962400" cy="2082800"/>
          </a:xfrm>
          <a:prstGeom prst="rect">
            <a:avLst/>
          </a:prstGeom>
        </p:spPr>
      </p:pic>
      <p:pic>
        <p:nvPicPr>
          <p:cNvPr id="9" name="Picture 8">
            <a:extLst>
              <a:ext uri="{FF2B5EF4-FFF2-40B4-BE49-F238E27FC236}">
                <a16:creationId xmlns:a16="http://schemas.microsoft.com/office/drawing/2014/main" id="{7DAAF66A-8450-1345-B921-A78C22A482B6}"/>
              </a:ext>
            </a:extLst>
          </p:cNvPr>
          <p:cNvPicPr>
            <a:picLocks noChangeAspect="1"/>
          </p:cNvPicPr>
          <p:nvPr/>
        </p:nvPicPr>
        <p:blipFill>
          <a:blip r:embed="rId3"/>
          <a:stretch>
            <a:fillRect/>
          </a:stretch>
        </p:blipFill>
        <p:spPr>
          <a:xfrm>
            <a:off x="838198" y="4238078"/>
            <a:ext cx="8589579" cy="2468256"/>
          </a:xfrm>
          <a:prstGeom prst="rect">
            <a:avLst/>
          </a:prstGeom>
        </p:spPr>
      </p:pic>
    </p:spTree>
    <p:extLst>
      <p:ext uri="{BB962C8B-B14F-4D97-AF65-F5344CB8AC3E}">
        <p14:creationId xmlns:p14="http://schemas.microsoft.com/office/powerpoint/2010/main" val="42782298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27D7-6FD8-C043-B74F-BE4645CF80BA}"/>
              </a:ext>
            </a:extLst>
          </p:cNvPr>
          <p:cNvSpPr>
            <a:spLocks noGrp="1"/>
          </p:cNvSpPr>
          <p:nvPr>
            <p:ph type="title"/>
          </p:nvPr>
        </p:nvSpPr>
        <p:spPr>
          <a:xfrm>
            <a:off x="838200" y="75899"/>
            <a:ext cx="10515600" cy="1325563"/>
          </a:xfrm>
        </p:spPr>
        <p:txBody>
          <a:bodyPr/>
          <a:lstStyle/>
          <a:p>
            <a:r>
              <a:rPr lang="en-US" dirty="0"/>
              <a:t>Components of ANN</a:t>
            </a:r>
          </a:p>
        </p:txBody>
      </p:sp>
      <p:sp>
        <p:nvSpPr>
          <p:cNvPr id="3" name="Content Placeholder 2">
            <a:extLst>
              <a:ext uri="{FF2B5EF4-FFF2-40B4-BE49-F238E27FC236}">
                <a16:creationId xmlns:a16="http://schemas.microsoft.com/office/drawing/2014/main" id="{6369A23C-8DD2-E24E-8F7E-4C3F3BABB122}"/>
              </a:ext>
            </a:extLst>
          </p:cNvPr>
          <p:cNvSpPr>
            <a:spLocks noGrp="1"/>
          </p:cNvSpPr>
          <p:nvPr>
            <p:ph idx="1"/>
          </p:nvPr>
        </p:nvSpPr>
        <p:spPr>
          <a:xfrm>
            <a:off x="838200" y="852912"/>
            <a:ext cx="8484476" cy="3259521"/>
          </a:xfrm>
        </p:spPr>
        <p:txBody>
          <a:bodyPr>
            <a:normAutofit fontScale="85000" lnSpcReduction="20000"/>
          </a:bodyPr>
          <a:lstStyle/>
          <a:p>
            <a:pPr marL="0" indent="0">
              <a:buNone/>
            </a:pPr>
            <a:r>
              <a:rPr lang="en-IN" sz="2400" b="1" dirty="0"/>
              <a:t>Neurons :- </a:t>
            </a:r>
            <a:r>
              <a:rPr lang="en-IN" sz="2000" dirty="0"/>
              <a:t>Each artificial neuron has inputs and produces a single output which can be sent to multiple other neurons. The inputs can be the feature values of a sample of external data, such as images or documents, or they can be the outputs of other neurons. The outputs of the final </a:t>
            </a:r>
            <a:r>
              <a:rPr lang="en-IN" sz="2000" i="1" dirty="0"/>
              <a:t>output neurons</a:t>
            </a:r>
            <a:r>
              <a:rPr lang="en-IN" sz="2000" dirty="0"/>
              <a:t> of the neural net accomplish the task, such as recognizing an object in an image.</a:t>
            </a:r>
          </a:p>
          <a:p>
            <a:pPr marL="0" indent="0">
              <a:buNone/>
            </a:pPr>
            <a:r>
              <a:rPr lang="en-IN" sz="2400" b="1" dirty="0"/>
              <a:t>Connections and weights :- </a:t>
            </a:r>
            <a:r>
              <a:rPr lang="en-IN" sz="2000" dirty="0"/>
              <a:t>The network consists of connections, each connection providing the output of one neuron as an input to another neuron. Each connection is assigned a weight that represents its relative importance.</a:t>
            </a:r>
            <a:r>
              <a:rPr lang="en-IN" sz="2000" baseline="30000" dirty="0"/>
              <a:t> </a:t>
            </a:r>
            <a:r>
              <a:rPr lang="en-IN" sz="2000" dirty="0"/>
              <a:t>A given neuron can have multiple input and output connections.</a:t>
            </a:r>
          </a:p>
          <a:p>
            <a:pPr marL="0" indent="0">
              <a:buNone/>
            </a:pPr>
            <a:r>
              <a:rPr lang="en-IN" sz="2400" b="1" dirty="0"/>
              <a:t>Propagation function:- </a:t>
            </a:r>
            <a:r>
              <a:rPr lang="en-IN" sz="2000" dirty="0"/>
              <a:t>The </a:t>
            </a:r>
            <a:r>
              <a:rPr lang="en-IN" sz="2000" i="1" dirty="0"/>
              <a:t>propagation function</a:t>
            </a:r>
            <a:r>
              <a:rPr lang="en-IN" sz="2000" dirty="0"/>
              <a:t> computes the input to a neuron from the outputs of its predecessor neurons and their connections as a weighted sum. A </a:t>
            </a:r>
            <a:r>
              <a:rPr lang="en-IN" sz="2000" i="1" dirty="0"/>
              <a:t>bias</a:t>
            </a:r>
            <a:r>
              <a:rPr lang="en-IN" sz="2000" dirty="0"/>
              <a:t> term can be added to the result of the propagation.</a:t>
            </a:r>
          </a:p>
          <a:p>
            <a:pPr marL="0" indent="0">
              <a:buNone/>
            </a:pPr>
            <a:endParaRPr lang="en-IN" sz="2000" b="1" dirty="0"/>
          </a:p>
          <a:p>
            <a:pPr marL="0" indent="0">
              <a:buNone/>
            </a:pPr>
            <a:endParaRPr lang="en-IN" sz="2000" dirty="0"/>
          </a:p>
          <a:p>
            <a:pPr marL="0" indent="0">
              <a:buNone/>
            </a:pPr>
            <a:endParaRPr lang="en-IN" sz="1800" b="1" dirty="0"/>
          </a:p>
          <a:p>
            <a:pPr marL="0" indent="0">
              <a:buNone/>
            </a:pPr>
            <a:endParaRPr lang="en-IN" sz="1800" b="1" dirty="0"/>
          </a:p>
          <a:p>
            <a:endParaRPr lang="en-US" dirty="0"/>
          </a:p>
        </p:txBody>
      </p:sp>
      <p:pic>
        <p:nvPicPr>
          <p:cNvPr id="5" name="Graphic 4">
            <a:extLst>
              <a:ext uri="{FF2B5EF4-FFF2-40B4-BE49-F238E27FC236}">
                <a16:creationId xmlns:a16="http://schemas.microsoft.com/office/drawing/2014/main" id="{83702EB9-DC68-7940-87D5-ADA861CF98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2676" y="1249254"/>
            <a:ext cx="2690648" cy="3606800"/>
          </a:xfrm>
          <a:prstGeom prst="rect">
            <a:avLst/>
          </a:prstGeom>
        </p:spPr>
      </p:pic>
      <p:pic>
        <p:nvPicPr>
          <p:cNvPr id="7" name="Picture 6">
            <a:extLst>
              <a:ext uri="{FF2B5EF4-FFF2-40B4-BE49-F238E27FC236}">
                <a16:creationId xmlns:a16="http://schemas.microsoft.com/office/drawing/2014/main" id="{DCFB7B8E-7EBC-8548-9ADC-B4A9D9DCB02A}"/>
              </a:ext>
            </a:extLst>
          </p:cNvPr>
          <p:cNvPicPr>
            <a:picLocks noChangeAspect="1"/>
          </p:cNvPicPr>
          <p:nvPr/>
        </p:nvPicPr>
        <p:blipFill>
          <a:blip r:embed="rId4"/>
          <a:stretch>
            <a:fillRect/>
          </a:stretch>
        </p:blipFill>
        <p:spPr>
          <a:xfrm>
            <a:off x="838200" y="4226664"/>
            <a:ext cx="5257800" cy="2486928"/>
          </a:xfrm>
          <a:prstGeom prst="rect">
            <a:avLst/>
          </a:prstGeom>
        </p:spPr>
      </p:pic>
    </p:spTree>
    <p:extLst>
      <p:ext uri="{BB962C8B-B14F-4D97-AF65-F5344CB8AC3E}">
        <p14:creationId xmlns:p14="http://schemas.microsoft.com/office/powerpoint/2010/main" val="35570458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8B3C-9207-BB49-9289-3A19A2856381}"/>
              </a:ext>
            </a:extLst>
          </p:cNvPr>
          <p:cNvSpPr>
            <a:spLocks noGrp="1"/>
          </p:cNvSpPr>
          <p:nvPr>
            <p:ph type="title"/>
          </p:nvPr>
        </p:nvSpPr>
        <p:spPr>
          <a:xfrm>
            <a:off x="838200" y="102367"/>
            <a:ext cx="10515600" cy="1325563"/>
          </a:xfrm>
        </p:spPr>
        <p:txBody>
          <a:bodyPr>
            <a:normAutofit/>
          </a:bodyPr>
          <a:lstStyle/>
          <a:p>
            <a:r>
              <a:rPr lang="en-US" dirty="0"/>
              <a:t>Convolution Neural Network (CNN)</a:t>
            </a:r>
          </a:p>
        </p:txBody>
      </p:sp>
      <p:sp>
        <p:nvSpPr>
          <p:cNvPr id="3" name="Content Placeholder 2">
            <a:extLst>
              <a:ext uri="{FF2B5EF4-FFF2-40B4-BE49-F238E27FC236}">
                <a16:creationId xmlns:a16="http://schemas.microsoft.com/office/drawing/2014/main" id="{C455CE7A-BB0E-D74A-93EE-22AC0A3E4E8F}"/>
              </a:ext>
            </a:extLst>
          </p:cNvPr>
          <p:cNvSpPr>
            <a:spLocks noGrp="1"/>
          </p:cNvSpPr>
          <p:nvPr>
            <p:ph idx="1"/>
          </p:nvPr>
        </p:nvSpPr>
        <p:spPr>
          <a:xfrm>
            <a:off x="838200" y="1427930"/>
            <a:ext cx="10515600" cy="1325563"/>
          </a:xfrm>
        </p:spPr>
        <p:txBody>
          <a:bodyPr/>
          <a:lstStyle/>
          <a:p>
            <a:pPr marL="0" indent="0">
              <a:buNone/>
            </a:pPr>
            <a:r>
              <a:rPr lang="en-IN" dirty="0"/>
              <a:t>In deep learning, a </a:t>
            </a:r>
            <a:r>
              <a:rPr lang="en-IN" b="1" dirty="0"/>
              <a:t>convolutional neural network</a:t>
            </a:r>
            <a:r>
              <a:rPr lang="en-IN" dirty="0"/>
              <a:t> (</a:t>
            </a:r>
            <a:r>
              <a:rPr lang="en-IN" b="1" dirty="0"/>
              <a:t>CNN</a:t>
            </a:r>
            <a:r>
              <a:rPr lang="en-IN" dirty="0"/>
              <a:t>, or </a:t>
            </a:r>
            <a:r>
              <a:rPr lang="en-IN" b="1" dirty="0"/>
              <a:t>ConvNet</a:t>
            </a:r>
            <a:r>
              <a:rPr lang="en-IN" dirty="0"/>
              <a:t>) is a class of deep neural network, most commonly applied to analysing visual imagery.</a:t>
            </a:r>
            <a:endParaRPr lang="en-US" dirty="0"/>
          </a:p>
        </p:txBody>
      </p:sp>
      <p:pic>
        <p:nvPicPr>
          <p:cNvPr id="5" name="Picture 4">
            <a:extLst>
              <a:ext uri="{FF2B5EF4-FFF2-40B4-BE49-F238E27FC236}">
                <a16:creationId xmlns:a16="http://schemas.microsoft.com/office/drawing/2014/main" id="{576FC126-EAD8-A04A-B19E-9F6AC464B328}"/>
              </a:ext>
            </a:extLst>
          </p:cNvPr>
          <p:cNvPicPr>
            <a:picLocks noChangeAspect="1"/>
          </p:cNvPicPr>
          <p:nvPr/>
        </p:nvPicPr>
        <p:blipFill>
          <a:blip r:embed="rId2"/>
          <a:stretch>
            <a:fillRect/>
          </a:stretch>
        </p:blipFill>
        <p:spPr>
          <a:xfrm>
            <a:off x="838200" y="2881586"/>
            <a:ext cx="10515600" cy="3555514"/>
          </a:xfrm>
          <a:prstGeom prst="rect">
            <a:avLst/>
          </a:prstGeom>
        </p:spPr>
      </p:pic>
    </p:spTree>
    <p:extLst>
      <p:ext uri="{BB962C8B-B14F-4D97-AF65-F5344CB8AC3E}">
        <p14:creationId xmlns:p14="http://schemas.microsoft.com/office/powerpoint/2010/main" val="27493624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8F80-4E63-D74E-9974-E592E86F6206}"/>
              </a:ext>
            </a:extLst>
          </p:cNvPr>
          <p:cNvSpPr>
            <a:spLocks noGrp="1"/>
          </p:cNvSpPr>
          <p:nvPr>
            <p:ph type="title"/>
          </p:nvPr>
        </p:nvSpPr>
        <p:spPr/>
        <p:txBody>
          <a:bodyPr/>
          <a:lstStyle/>
          <a:p>
            <a:r>
              <a:rPr lang="en-IN" b="1" dirty="0"/>
              <a:t>Convolution Layers </a:t>
            </a:r>
            <a:endParaRPr lang="en-US" dirty="0"/>
          </a:p>
        </p:txBody>
      </p:sp>
      <p:sp>
        <p:nvSpPr>
          <p:cNvPr id="3" name="Content Placeholder 2">
            <a:extLst>
              <a:ext uri="{FF2B5EF4-FFF2-40B4-BE49-F238E27FC236}">
                <a16:creationId xmlns:a16="http://schemas.microsoft.com/office/drawing/2014/main" id="{C733B775-446E-AD46-9C50-991BC7DBB598}"/>
              </a:ext>
            </a:extLst>
          </p:cNvPr>
          <p:cNvSpPr>
            <a:spLocks noGrp="1"/>
          </p:cNvSpPr>
          <p:nvPr>
            <p:ph idx="1"/>
          </p:nvPr>
        </p:nvSpPr>
        <p:spPr/>
        <p:txBody>
          <a:bodyPr>
            <a:normAutofit/>
          </a:bodyPr>
          <a:lstStyle/>
          <a:p>
            <a:pPr marL="0" indent="0">
              <a:buNone/>
            </a:pPr>
            <a:r>
              <a:rPr lang="en-IN" dirty="0"/>
              <a:t>There are three types of layers that make up the CNN which are the convolutional layers, pooling layers, and fully-connected (FC) layers. When these layers are stacked, a CNN architecture will be formed. In addition to these three layers, there are two more important parameters which are the dropout layer and the activation function.</a:t>
            </a:r>
          </a:p>
          <a:p>
            <a:pPr marL="0" indent="0">
              <a:buNone/>
            </a:pPr>
            <a:r>
              <a:rPr lang="en-IN" dirty="0"/>
              <a:t>Layers of CNN:-</a:t>
            </a:r>
          </a:p>
          <a:p>
            <a:pPr marL="0" indent="0">
              <a:buNone/>
            </a:pPr>
            <a:r>
              <a:rPr lang="en-IN" dirty="0"/>
              <a:t>	1.Convolution layers</a:t>
            </a:r>
          </a:p>
          <a:p>
            <a:pPr marL="0" indent="0">
              <a:buNone/>
            </a:pPr>
            <a:r>
              <a:rPr lang="en-IN" dirty="0"/>
              <a:t>	2.Pooling layers</a:t>
            </a:r>
          </a:p>
          <a:p>
            <a:pPr marL="0" indent="0">
              <a:buNone/>
            </a:pPr>
            <a:r>
              <a:rPr lang="en-IN" dirty="0"/>
              <a:t>	3.Fully-connected layers</a:t>
            </a:r>
          </a:p>
          <a:p>
            <a:pPr marL="0" indent="0">
              <a:buNone/>
            </a:pPr>
            <a:endParaRPr lang="en-IN" dirty="0"/>
          </a:p>
          <a:p>
            <a:pPr marL="0" indent="0">
              <a:buNone/>
            </a:pPr>
            <a:endParaRPr lang="en-IN" dirty="0"/>
          </a:p>
          <a:p>
            <a:pPr marL="0" indent="0">
              <a:buNone/>
            </a:pPr>
            <a:endParaRPr lang="en-IN" dirty="0"/>
          </a:p>
          <a:p>
            <a:pPr marL="0" indent="0">
              <a:buNone/>
            </a:pPr>
            <a:endParaRPr lang="en-US" dirty="0"/>
          </a:p>
        </p:txBody>
      </p:sp>
    </p:spTree>
    <p:extLst>
      <p:ext uri="{BB962C8B-B14F-4D97-AF65-F5344CB8AC3E}">
        <p14:creationId xmlns:p14="http://schemas.microsoft.com/office/powerpoint/2010/main" val="24064776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BC60-C475-1C4D-8229-4C4E06AA2BC2}"/>
              </a:ext>
            </a:extLst>
          </p:cNvPr>
          <p:cNvSpPr>
            <a:spLocks noGrp="1"/>
          </p:cNvSpPr>
          <p:nvPr>
            <p:ph type="title"/>
          </p:nvPr>
        </p:nvSpPr>
        <p:spPr>
          <a:xfrm>
            <a:off x="838200" y="102338"/>
            <a:ext cx="10515600" cy="1325563"/>
          </a:xfrm>
        </p:spPr>
        <p:txBody>
          <a:bodyPr>
            <a:normAutofit/>
          </a:bodyPr>
          <a:lstStyle/>
          <a:p>
            <a:r>
              <a:rPr lang="en-IN" sz="2800" dirty="0"/>
              <a:t>1.Convolution layers</a:t>
            </a:r>
            <a:endParaRPr lang="en-US" sz="2800" dirty="0"/>
          </a:p>
        </p:txBody>
      </p:sp>
      <p:sp>
        <p:nvSpPr>
          <p:cNvPr id="3" name="Content Placeholder 2">
            <a:extLst>
              <a:ext uri="{FF2B5EF4-FFF2-40B4-BE49-F238E27FC236}">
                <a16:creationId xmlns:a16="http://schemas.microsoft.com/office/drawing/2014/main" id="{54835536-B21F-6E48-91B5-AD539ECFF866}"/>
              </a:ext>
            </a:extLst>
          </p:cNvPr>
          <p:cNvSpPr>
            <a:spLocks noGrp="1"/>
          </p:cNvSpPr>
          <p:nvPr>
            <p:ph idx="1"/>
          </p:nvPr>
        </p:nvSpPr>
        <p:spPr>
          <a:xfrm>
            <a:off x="838200" y="922376"/>
            <a:ext cx="9525000" cy="2177663"/>
          </a:xfrm>
        </p:spPr>
        <p:txBody>
          <a:bodyPr>
            <a:normAutofit fontScale="85000" lnSpcReduction="10000"/>
          </a:bodyPr>
          <a:lstStyle/>
          <a:p>
            <a:r>
              <a:rPr lang="en-IN" sz="2000" dirty="0"/>
              <a:t>This layer is the first layer that is used to extract the various features from the input images. In this layer, the mathematical operation of convolution is performed between the input image and a filter of a particular size MxM. By sliding the filter over the input image, the dot product is taken between the filter and the parts of the input image with respect to the size of the filter (MxM).</a:t>
            </a:r>
          </a:p>
          <a:p>
            <a:r>
              <a:rPr lang="en-IN" sz="2000" dirty="0"/>
              <a:t>The output is termed as the Feature map which gives us information about the image such as the corners and edges. Later, this feature map is fed to other layers to learn several other features of the input image.</a:t>
            </a:r>
          </a:p>
          <a:p>
            <a:pPr marL="0" indent="0">
              <a:buNone/>
            </a:pPr>
            <a:endParaRPr lang="en-US" dirty="0"/>
          </a:p>
        </p:txBody>
      </p:sp>
      <p:pic>
        <p:nvPicPr>
          <p:cNvPr id="4" name="Screen Recording 2021-04-12 at 4.07.16 PM.mov" descr="Screen Recording 2021-04-12 at 4.07.16 PM.mov">
            <a:hlinkClick r:id="" action="ppaction://media"/>
            <a:extLst>
              <a:ext uri="{FF2B5EF4-FFF2-40B4-BE49-F238E27FC236}">
                <a16:creationId xmlns:a16="http://schemas.microsoft.com/office/drawing/2014/main" id="{7CAEFD06-DC54-BE48-ADC4-A590B96259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3121700"/>
            <a:ext cx="4148932" cy="3429000"/>
          </a:xfrm>
          <a:prstGeom prst="rect">
            <a:avLst/>
          </a:prstGeom>
        </p:spPr>
      </p:pic>
      <p:sp>
        <p:nvSpPr>
          <p:cNvPr id="6" name="TextBox 5">
            <a:extLst>
              <a:ext uri="{FF2B5EF4-FFF2-40B4-BE49-F238E27FC236}">
                <a16:creationId xmlns:a16="http://schemas.microsoft.com/office/drawing/2014/main" id="{1D0C0372-B7BE-1A46-92AB-5C74ED41EB71}"/>
              </a:ext>
            </a:extLst>
          </p:cNvPr>
          <p:cNvSpPr txBox="1"/>
          <p:nvPr/>
        </p:nvSpPr>
        <p:spPr>
          <a:xfrm>
            <a:off x="5609063" y="3100039"/>
            <a:ext cx="5910147" cy="2031325"/>
          </a:xfrm>
          <a:prstGeom prst="rect">
            <a:avLst/>
          </a:prstGeom>
          <a:noFill/>
        </p:spPr>
        <p:txBody>
          <a:bodyPr wrap="square" numCol="1" rtlCol="0">
            <a:spAutoFit/>
          </a:bodyPr>
          <a:lstStyle/>
          <a:p>
            <a:r>
              <a:rPr lang="en-IN" dirty="0"/>
              <a:t>Image Dimensions = 5 (Height) x 5 (Breadth) x 1 (Number of channels, example: RGB)</a:t>
            </a:r>
          </a:p>
          <a:p>
            <a:r>
              <a:rPr lang="en-IN" dirty="0"/>
              <a:t>In the above demonstration, the green section resembles our </a:t>
            </a:r>
            <a:r>
              <a:rPr lang="en-IN" b="1" dirty="0"/>
              <a:t>5x5x1 input image, I</a:t>
            </a:r>
            <a:r>
              <a:rPr lang="en-IN" dirty="0"/>
              <a:t>. The element involved in carrying out the convolution operation in the first part of a Convolutional Layer is called the </a:t>
            </a:r>
            <a:r>
              <a:rPr lang="en-IN" b="1" dirty="0"/>
              <a:t>Kernel/Filter, K</a:t>
            </a:r>
            <a:r>
              <a:rPr lang="en-IN" dirty="0"/>
              <a:t>, represented in the colour yellow. We have selected </a:t>
            </a:r>
            <a:r>
              <a:rPr lang="en-IN" b="1" dirty="0"/>
              <a:t>K as a 3x3x1 matrix.</a:t>
            </a:r>
            <a:endParaRPr lang="en-IN" dirty="0"/>
          </a:p>
        </p:txBody>
      </p:sp>
    </p:spTree>
    <p:extLst>
      <p:ext uri="{BB962C8B-B14F-4D97-AF65-F5344CB8AC3E}">
        <p14:creationId xmlns:p14="http://schemas.microsoft.com/office/powerpoint/2010/main" val="28210679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1E-966F-D542-B810-BE8E0F2D4490}"/>
              </a:ext>
            </a:extLst>
          </p:cNvPr>
          <p:cNvSpPr>
            <a:spLocks noGrp="1"/>
          </p:cNvSpPr>
          <p:nvPr>
            <p:ph type="title"/>
          </p:nvPr>
        </p:nvSpPr>
        <p:spPr>
          <a:xfrm>
            <a:off x="838200" y="18255"/>
            <a:ext cx="9556531" cy="1325563"/>
          </a:xfrm>
        </p:spPr>
        <p:txBody>
          <a:bodyPr>
            <a:normAutofit fontScale="90000"/>
          </a:bodyPr>
          <a:lstStyle/>
          <a:p>
            <a:pPr marL="342900" indent="-342900">
              <a:buFont typeface="Arial" panose="020B0604020202020204" pitchFamily="34" charset="0"/>
              <a:buChar char="•"/>
            </a:pPr>
            <a:r>
              <a:rPr lang="en-IN" sz="2000" dirty="0"/>
              <a:t>In the case of images with multiple channels (e.g. RGB), the Kernel has the same depth as that of the input image. Matrix Multiplication is performed between </a:t>
            </a:r>
            <a:r>
              <a:rPr lang="en-IN" sz="2000" dirty="0" err="1"/>
              <a:t>Kn</a:t>
            </a:r>
            <a:r>
              <a:rPr lang="en-IN" sz="2000" dirty="0"/>
              <a:t> and In stack ([K1, I1]; [K2, I2]; [K3, I3]) and all the results are summed with the bias to give us a squashed one-depth channel Convoluted Feature Output.</a:t>
            </a:r>
            <a:endParaRPr lang="en-US" sz="2000" dirty="0"/>
          </a:p>
        </p:txBody>
      </p:sp>
      <p:pic>
        <p:nvPicPr>
          <p:cNvPr id="4" name="Screen Recording 2021-04-12 at 4.17.15 PM.mov" descr="Screen Recording 2021-04-12 at 4.17.15 PM.mov">
            <a:hlinkClick r:id="" action="ppaction://media"/>
            <a:extLst>
              <a:ext uri="{FF2B5EF4-FFF2-40B4-BE49-F238E27FC236}">
                <a16:creationId xmlns:a16="http://schemas.microsoft.com/office/drawing/2014/main" id="{24E3BADE-F575-E443-934E-4CA718EF79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3825" y="1353535"/>
            <a:ext cx="6862763" cy="5146675"/>
          </a:xfrm>
        </p:spPr>
      </p:pic>
    </p:spTree>
    <p:extLst>
      <p:ext uri="{BB962C8B-B14F-4D97-AF65-F5344CB8AC3E}">
        <p14:creationId xmlns:p14="http://schemas.microsoft.com/office/powerpoint/2010/main" val="40852844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ADD3-676A-D04C-AB42-B2D86639EA69}"/>
              </a:ext>
            </a:extLst>
          </p:cNvPr>
          <p:cNvSpPr>
            <a:spLocks noGrp="1"/>
          </p:cNvSpPr>
          <p:nvPr>
            <p:ph type="title"/>
          </p:nvPr>
        </p:nvSpPr>
        <p:spPr>
          <a:xfrm>
            <a:off x="838201" y="399403"/>
            <a:ext cx="10515600" cy="1325563"/>
          </a:xfrm>
        </p:spPr>
        <p:txBody>
          <a:bodyPr>
            <a:normAutofit/>
          </a:bodyPr>
          <a:lstStyle/>
          <a:p>
            <a:r>
              <a:rPr lang="en-IN" sz="2800" dirty="0"/>
              <a:t>2.Pooling layers</a:t>
            </a:r>
            <a:endParaRPr lang="en-US" sz="2800" dirty="0"/>
          </a:p>
        </p:txBody>
      </p:sp>
      <p:sp>
        <p:nvSpPr>
          <p:cNvPr id="3" name="Content Placeholder 2">
            <a:extLst>
              <a:ext uri="{FF2B5EF4-FFF2-40B4-BE49-F238E27FC236}">
                <a16:creationId xmlns:a16="http://schemas.microsoft.com/office/drawing/2014/main" id="{81F91A34-FB82-FA41-AEC6-765D8422A385}"/>
              </a:ext>
            </a:extLst>
          </p:cNvPr>
          <p:cNvSpPr>
            <a:spLocks noGrp="1"/>
          </p:cNvSpPr>
          <p:nvPr>
            <p:ph idx="1"/>
          </p:nvPr>
        </p:nvSpPr>
        <p:spPr>
          <a:xfrm>
            <a:off x="838199" y="1253331"/>
            <a:ext cx="5038493" cy="5192074"/>
          </a:xfrm>
        </p:spPr>
        <p:txBody>
          <a:bodyPr>
            <a:normAutofit fontScale="92500" lnSpcReduction="10000"/>
          </a:bodyPr>
          <a:lstStyle/>
          <a:p>
            <a:r>
              <a:rPr lang="en-IN" sz="2000" dirty="0"/>
              <a:t>In most cases, a Convolutional Layer is followed by a Pooling Layer. The primary aim of this layer is to decrease the size of the convolved feature map to reduce the computational costs. This is performed by decreasing the connections between layers and independently operates on each feature map. Depending upon method used, there are several types of Pooling operations.</a:t>
            </a:r>
          </a:p>
          <a:p>
            <a:endParaRPr lang="en-IN" sz="2000" dirty="0"/>
          </a:p>
          <a:p>
            <a:pPr marL="0" indent="0">
              <a:buNone/>
            </a:pPr>
            <a:endParaRPr lang="en-IN" sz="2000" dirty="0"/>
          </a:p>
          <a:p>
            <a:r>
              <a:rPr lang="en-IN" sz="2000" dirty="0"/>
              <a:t>In Max Pooling, the largest element is taken from feature map. Average Pooling calculates the average of the elements in a predefined sized Image section.</a:t>
            </a:r>
            <a:endParaRPr lang="en-US" sz="2000" dirty="0"/>
          </a:p>
        </p:txBody>
      </p:sp>
      <p:pic>
        <p:nvPicPr>
          <p:cNvPr id="4" name="Screen Recording 2021-04-12 at 4.23.28 PM.mov" descr="Screen Recording 2021-04-12 at 4.23.28 PM.mov">
            <a:hlinkClick r:id="" action="ppaction://media"/>
            <a:extLst>
              <a:ext uri="{FF2B5EF4-FFF2-40B4-BE49-F238E27FC236}">
                <a16:creationId xmlns:a16="http://schemas.microsoft.com/office/drawing/2014/main" id="{E9ED5309-6E53-3044-ACF5-DBFB4B855D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44340" y="1253331"/>
            <a:ext cx="3161660" cy="2497873"/>
          </a:xfrm>
          <a:prstGeom prst="rect">
            <a:avLst/>
          </a:prstGeom>
        </p:spPr>
      </p:pic>
      <p:pic>
        <p:nvPicPr>
          <p:cNvPr id="6" name="Picture 5">
            <a:extLst>
              <a:ext uri="{FF2B5EF4-FFF2-40B4-BE49-F238E27FC236}">
                <a16:creationId xmlns:a16="http://schemas.microsoft.com/office/drawing/2014/main" id="{2AD38F57-F393-FD4C-8563-C6AF77E2D5B2}"/>
              </a:ext>
            </a:extLst>
          </p:cNvPr>
          <p:cNvPicPr>
            <a:picLocks noChangeAspect="1"/>
          </p:cNvPicPr>
          <p:nvPr/>
        </p:nvPicPr>
        <p:blipFill>
          <a:blip r:embed="rId5"/>
          <a:stretch>
            <a:fillRect/>
          </a:stretch>
        </p:blipFill>
        <p:spPr>
          <a:xfrm>
            <a:off x="7831513" y="4112477"/>
            <a:ext cx="3174487" cy="2332928"/>
          </a:xfrm>
          <a:prstGeom prst="rect">
            <a:avLst/>
          </a:prstGeom>
        </p:spPr>
      </p:pic>
    </p:spTree>
    <p:extLst>
      <p:ext uri="{BB962C8B-B14F-4D97-AF65-F5344CB8AC3E}">
        <p14:creationId xmlns:p14="http://schemas.microsoft.com/office/powerpoint/2010/main" val="155787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{D40EF728-D4D4-5749-99BC-BEF32DE58024}tf10001062</Template>
  <TotalTime>126</TotalTime>
  <Words>1259</Words>
  <Application>Microsoft Macintosh PowerPoint</Application>
  <PresentationFormat>Widescreen</PresentationFormat>
  <Paragraphs>73</Paragraphs>
  <Slides>17</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Ion</vt:lpstr>
      <vt:lpstr>Rice Leaf Diseases Detection</vt:lpstr>
      <vt:lpstr>INTRODUCTION</vt:lpstr>
      <vt:lpstr>Artificial Neural Network (ANN)</vt:lpstr>
      <vt:lpstr>Components of ANN</vt:lpstr>
      <vt:lpstr>Convolution Neural Network (CNN)</vt:lpstr>
      <vt:lpstr>Convolution Layers </vt:lpstr>
      <vt:lpstr>1.Convolution layers</vt:lpstr>
      <vt:lpstr>In the case of images with multiple channels (e.g. RGB), the Kernel has the same depth as that of the input image. Matrix Multiplication is performed between Kn and In stack ([K1, I1]; [K2, I2]; [K3, I3]) and all the results are summed with the bias to give us a squashed one-depth channel Convoluted Feature Output.</vt:lpstr>
      <vt:lpstr>2.Pooling layers</vt:lpstr>
      <vt:lpstr>3.Fully-connected layers</vt:lpstr>
      <vt:lpstr>Dataset</vt:lpstr>
      <vt:lpstr>Data Augmentation</vt:lpstr>
      <vt:lpstr>Checkpointing Neural Network Models </vt:lpstr>
      <vt:lpstr>CNN Architecture </vt:lpstr>
      <vt:lpstr>Our Model</vt:lpstr>
      <vt:lpstr>Summarizing the model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Rice Leaf Diseases Detection</dc:title>
  <dc:creator>Ayush Mehta (PGT)</dc:creator>
  <cp:lastModifiedBy>Ayush Mehta (PGT)</cp:lastModifiedBy>
  <cp:revision>13</cp:revision>
  <dcterms:created xsi:type="dcterms:W3CDTF">2021-05-12T08:19:49Z</dcterms:created>
  <dcterms:modified xsi:type="dcterms:W3CDTF">2021-05-22T16:37:40Z</dcterms:modified>
</cp:coreProperties>
</file>